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6" r:id="rId3"/>
    <p:sldId id="320" r:id="rId4"/>
    <p:sldId id="346" r:id="rId5"/>
    <p:sldId id="323" r:id="rId6"/>
    <p:sldId id="324" r:id="rId7"/>
    <p:sldId id="341" r:id="rId8"/>
    <p:sldId id="321" r:id="rId9"/>
    <p:sldId id="322" r:id="rId10"/>
    <p:sldId id="333" r:id="rId11"/>
    <p:sldId id="325" r:id="rId12"/>
    <p:sldId id="326" r:id="rId13"/>
    <p:sldId id="330" r:id="rId14"/>
    <p:sldId id="334" r:id="rId15"/>
    <p:sldId id="327" r:id="rId16"/>
    <p:sldId id="335" r:id="rId17"/>
    <p:sldId id="336" r:id="rId18"/>
    <p:sldId id="329" r:id="rId19"/>
    <p:sldId id="343" r:id="rId20"/>
    <p:sldId id="337" r:id="rId21"/>
    <p:sldId id="342" r:id="rId22"/>
    <p:sldId id="344" r:id="rId23"/>
    <p:sldId id="345" r:id="rId24"/>
    <p:sldId id="338" r:id="rId25"/>
    <p:sldId id="339" r:id="rId26"/>
    <p:sldId id="340" r:id="rId27"/>
    <p:sldId id="290" r:id="rId2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610" y="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howGuides="1">
      <p:cViewPr varScale="1">
        <p:scale>
          <a:sx n="90" d="100"/>
          <a:sy n="90" d="100"/>
        </p:scale>
        <p:origin x="4022" y="5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 dirty="0"/>
              <a:t>CE 4200</a:t>
            </a:r>
          </a:p>
          <a:p>
            <a:r>
              <a:rPr lang="en-US" sz="1100" dirty="0"/>
              <a:t>PROFESSIONAL ENGINEERING PRACTICE ISSUES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 dirty="0"/>
              <a:t>LECTURE 4 NOTES</a:t>
            </a:r>
          </a:p>
          <a:p>
            <a:r>
              <a:rPr lang="en-US" dirty="0"/>
              <a:t>“PERSONAL CAREER PLAN”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dirty="0"/>
              <a:t>SPRING 2022 SEMESTER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PAGE </a:t>
            </a:r>
            <a:fld id="{F289D860-8676-4CFF-B874-29F99D451A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8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C5725-BB5B-45BD-B770-FE94C3299584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DB549-3C82-488B-9B77-61AC65278E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E1233-F46C-485A-A0B7-ED76BE8ECB85}" type="datetimeFigureOut">
              <a:rPr lang="en-US" smtClean="0"/>
              <a:pPr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905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 Career Guidance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 4200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Professional Engineering Practice Issues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190999"/>
            <a:ext cx="8534400" cy="175260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2022 Semester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William D. Lawson, P.E., Ph.D.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276B9F-5EAB-4406-9151-2423DDE9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 for Today’s Lecture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41FE1-0651-4D11-9AE9-400991CAD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Not a job, but a </a:t>
            </a:r>
            <a:r>
              <a:rPr lang="en-US" sz="4000" i="1" dirty="0"/>
              <a:t>fit</a:t>
            </a: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Not what others want for you, but what you want for yourself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Not just salary, it’s about personal satisfaction </a:t>
            </a:r>
          </a:p>
        </p:txBody>
      </p:sp>
    </p:spTree>
    <p:extLst>
      <p:ext uri="{BB962C8B-B14F-4D97-AF65-F5344CB8AC3E}">
        <p14:creationId xmlns:p14="http://schemas.microsoft.com/office/powerpoint/2010/main" val="107965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CE 4200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46313" y="1447801"/>
            <a:ext cx="7772400" cy="2959101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YOUR PERSONAL CAREER PLAN </a:t>
            </a:r>
          </a:p>
        </p:txBody>
      </p:sp>
    </p:spTree>
    <p:extLst>
      <p:ext uri="{BB962C8B-B14F-4D97-AF65-F5344CB8AC3E}">
        <p14:creationId xmlns:p14="http://schemas.microsoft.com/office/powerpoint/2010/main" val="170277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areer and Personal Goal Setting - Current Consulting">
            <a:extLst>
              <a:ext uri="{FF2B5EF4-FFF2-40B4-BE49-F238E27FC236}">
                <a16:creationId xmlns:a16="http://schemas.microsoft.com/office/drawing/2014/main" id="{AABA3076-A988-4DBC-A27F-F6856D2E5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35101"/>
            <a:ext cx="9144000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8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1725A-0584-4C65-B9C9-A658702ED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59018">
            <a:off x="2549731" y="-611433"/>
            <a:ext cx="7747209" cy="10058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80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1FA9-DB99-49BA-B7E9-6CFCCD76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from my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F023-872D-44D4-8F94-3B1F0168F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Series of events leading to writing “lifetime goals”</a:t>
            </a:r>
          </a:p>
          <a:p>
            <a:pPr lvl="1"/>
            <a:r>
              <a:rPr lang="en-US" dirty="0"/>
              <a:t>Professor’s daughter’s school event</a:t>
            </a:r>
          </a:p>
          <a:p>
            <a:pPr lvl="1"/>
            <a:r>
              <a:rPr lang="en-US" dirty="0"/>
              <a:t>Conversation with a friend</a:t>
            </a:r>
          </a:p>
          <a:p>
            <a:r>
              <a:rPr lang="en-US" dirty="0"/>
              <a:t>Realization… it had been a while since I thought about my goals</a:t>
            </a:r>
          </a:p>
          <a:p>
            <a:r>
              <a:rPr lang="en-US" dirty="0"/>
              <a:t>What I did</a:t>
            </a:r>
          </a:p>
          <a:p>
            <a:pPr lvl="1"/>
            <a:r>
              <a:rPr lang="en-US" dirty="0"/>
              <a:t>I took some time</a:t>
            </a:r>
          </a:p>
          <a:p>
            <a:pPr lvl="1"/>
            <a:r>
              <a:rPr lang="en-US" u="sng" dirty="0"/>
              <a:t>Wrote out</a:t>
            </a:r>
            <a:r>
              <a:rPr lang="en-US" dirty="0"/>
              <a:t> a series “lifetime goals”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oal Setting Activities: From Process to Product to Outcome | Pryor  Learning Solutions">
            <a:extLst>
              <a:ext uri="{FF2B5EF4-FFF2-40B4-BE49-F238E27FC236}">
                <a16:creationId xmlns:a16="http://schemas.microsoft.com/office/drawing/2014/main" id="{B030DA4A-0453-4073-B70A-C7A47AD1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39409"/>
            <a:ext cx="73723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F49FEA9-9966-4F8E-AA70-D60E0624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 about goals</a:t>
            </a:r>
          </a:p>
        </p:txBody>
      </p:sp>
    </p:spTree>
    <p:extLst>
      <p:ext uri="{BB962C8B-B14F-4D97-AF65-F5344CB8AC3E}">
        <p14:creationId xmlns:p14="http://schemas.microsoft.com/office/powerpoint/2010/main" val="2464191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85306-B5D5-457B-B348-31572D4E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Suggestions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EC6B7B5-C9DD-46E0-815C-CE8CA2F19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396194"/>
              </p:ext>
            </p:extLst>
          </p:nvPr>
        </p:nvGraphicFramePr>
        <p:xfrm>
          <a:off x="1676400" y="1676400"/>
          <a:ext cx="838199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6253">
                  <a:extLst>
                    <a:ext uri="{9D8B030D-6E8A-4147-A177-3AD203B41FA5}">
                      <a16:colId xmlns:a16="http://schemas.microsoft.com/office/drawing/2014/main" val="1640373406"/>
                    </a:ext>
                  </a:extLst>
                </a:gridCol>
                <a:gridCol w="289493">
                  <a:extLst>
                    <a:ext uri="{9D8B030D-6E8A-4147-A177-3AD203B41FA5}">
                      <a16:colId xmlns:a16="http://schemas.microsoft.com/office/drawing/2014/main" val="1161662921"/>
                    </a:ext>
                  </a:extLst>
                </a:gridCol>
                <a:gridCol w="4046253">
                  <a:extLst>
                    <a:ext uri="{9D8B030D-6E8A-4147-A177-3AD203B41FA5}">
                      <a16:colId xmlns:a16="http://schemas.microsoft.com/office/drawing/2014/main" val="4132267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u="sng" dirty="0"/>
                        <a:t>TOPICS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u="sng" dirty="0"/>
                        <a:t>TIME ASPECT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56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Professional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Immediate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6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dirty="0"/>
                        <a:t>Educational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2-3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41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dirty="0"/>
                        <a:t>Financial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5-6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82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dirty="0"/>
                        <a:t>Spiritual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10-15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392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600" dirty="0"/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Revisit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04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61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85306-B5D5-457B-B348-31572D4E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752600"/>
            <a:ext cx="2819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Be Sure to Check out </a:t>
            </a:r>
            <a:r>
              <a:rPr lang="en-US" sz="6700" b="1" dirty="0"/>
              <a:t>CEBOK2</a:t>
            </a:r>
            <a:br>
              <a:rPr lang="en-US" dirty="0"/>
            </a:br>
            <a:r>
              <a:rPr lang="en-US" dirty="0"/>
              <a:t>Chapter 4</a:t>
            </a:r>
          </a:p>
        </p:txBody>
      </p:sp>
      <p:pic>
        <p:nvPicPr>
          <p:cNvPr id="4" name="Picture 6" descr="http://ecx.images-amazon.com/images/I/41%2BSVE2YXvL.jpg">
            <a:extLst>
              <a:ext uri="{FF2B5EF4-FFF2-40B4-BE49-F238E27FC236}">
                <a16:creationId xmlns:a16="http://schemas.microsoft.com/office/drawing/2014/main" id="{342DAF93-E7D7-42A8-B980-21E4163AB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1" y="1143000"/>
            <a:ext cx="3553239" cy="4572000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26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CE 4200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46313" y="1447801"/>
            <a:ext cx="7772400" cy="2959101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Not a Job, but a “fit”</a:t>
            </a:r>
          </a:p>
        </p:txBody>
      </p:sp>
    </p:spTree>
    <p:extLst>
      <p:ext uri="{BB962C8B-B14F-4D97-AF65-F5344CB8AC3E}">
        <p14:creationId xmlns:p14="http://schemas.microsoft.com/office/powerpoint/2010/main" val="305144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A732-6B24-4B9C-A1AC-B63019CF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10972800" cy="1143000"/>
          </a:xfrm>
        </p:spPr>
        <p:txBody>
          <a:bodyPr/>
          <a:lstStyle/>
          <a:p>
            <a:r>
              <a:rPr lang="en-US" b="1" dirty="0"/>
              <a:t>Riding</a:t>
            </a:r>
            <a:r>
              <a:rPr lang="en-US" dirty="0"/>
              <a:t>                 </a:t>
            </a:r>
            <a:r>
              <a:rPr lang="en-US" i="1" dirty="0"/>
              <a:t>vs.</a:t>
            </a:r>
            <a:r>
              <a:rPr lang="en-US" dirty="0"/>
              <a:t>            </a:t>
            </a:r>
            <a:r>
              <a:rPr lang="en-US" b="1" dirty="0"/>
              <a:t>Driving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6D1085-B685-4016-84DF-A100CAFB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753648"/>
            <a:ext cx="5029200" cy="3350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9374A-386E-40E1-979B-CBC9E683B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45484"/>
            <a:ext cx="5029200" cy="3354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905892-9DB6-4CD0-A66B-FCA5CB8547C7}"/>
              </a:ext>
            </a:extLst>
          </p:cNvPr>
          <p:cNvSpPr txBox="1"/>
          <p:nvPr/>
        </p:nvSpPr>
        <p:spPr>
          <a:xfrm>
            <a:off x="1600200" y="5248488"/>
            <a:ext cx="5060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/>
              <a:t>Compare and contrast: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How are “riding” and “driving” </a:t>
            </a:r>
            <a:r>
              <a:rPr lang="en-US" sz="2400" u="sng" dirty="0"/>
              <a:t>alike</a:t>
            </a:r>
            <a:r>
              <a:rPr lang="en-US" sz="2400" dirty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How are they </a:t>
            </a:r>
            <a:r>
              <a:rPr lang="en-US" sz="2400" u="sng" dirty="0"/>
              <a:t>different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962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57400" y="1905000"/>
            <a:ext cx="8179962" cy="4223302"/>
            <a:chOff x="533400" y="1085873"/>
            <a:chExt cx="8179962" cy="4223302"/>
          </a:xfrm>
        </p:grpSpPr>
        <p:pic>
          <p:nvPicPr>
            <p:cNvPr id="1030" name="Picture 6" descr="http://ecx.images-amazon.com/images/I/41%2BSVE2YXv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29000" y="1085873"/>
              <a:ext cx="2468880" cy="3176741"/>
            </a:xfrm>
            <a:prstGeom prst="rect">
              <a:avLst/>
            </a:prstGeom>
            <a:noFill/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6"/>
            <p:cNvPicPr>
              <a:picLocks noChangeAspect="1" noChangeArrowheads="1"/>
            </p:cNvPicPr>
            <p:nvPr/>
          </p:nvPicPr>
          <p:blipFill>
            <a:blip r:embed="rId3"/>
            <a:srcRect l="49159"/>
            <a:stretch>
              <a:fillRect/>
            </a:stretch>
          </p:blipFill>
          <p:spPr bwMode="auto">
            <a:xfrm>
              <a:off x="533400" y="1085875"/>
              <a:ext cx="2468880" cy="31767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693635" y="4724400"/>
              <a:ext cx="23086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BOK1 (2004)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09117" y="4724399"/>
              <a:ext cx="23086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BOK2 (2008)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04717" y="4724399"/>
              <a:ext cx="23086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BOK3 (2020)</a:t>
              </a: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SOURCE MATERIAL</a:t>
            </a:r>
            <a:br>
              <a:rPr lang="en-US" dirty="0"/>
            </a:br>
            <a:r>
              <a:rPr lang="en-US" sz="3100" dirty="0"/>
              <a:t>FOR THESE LECTURE NOTES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B2C8C-2840-460C-801E-59642B5C6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864" y="1905001"/>
            <a:ext cx="2465635" cy="31767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CE 4200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78970" y="1219201"/>
            <a:ext cx="7772400" cy="2959101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sz="7200" b="1" dirty="0">
                <a:solidFill>
                  <a:schemeClr val="bg1"/>
                </a:solidFill>
              </a:rPr>
              <a:t>Not what others want for you, but what you want for </a:t>
            </a:r>
            <a:r>
              <a:rPr lang="en-US" sz="7200" b="1" i="1" dirty="0">
                <a:solidFill>
                  <a:schemeClr val="bg1"/>
                </a:solidFill>
              </a:rPr>
              <a:t>yourself</a:t>
            </a:r>
          </a:p>
        </p:txBody>
      </p:sp>
    </p:spTree>
    <p:extLst>
      <p:ext uri="{BB962C8B-B14F-4D97-AF65-F5344CB8AC3E}">
        <p14:creationId xmlns:p14="http://schemas.microsoft.com/office/powerpoint/2010/main" val="370493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85306-B5D5-457B-B348-31572D4E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job hunting difference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EC6B7B5-C9DD-46E0-815C-CE8CA2F19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433420"/>
              </p:ext>
            </p:extLst>
          </p:nvPr>
        </p:nvGraphicFramePr>
        <p:xfrm>
          <a:off x="533400" y="1417638"/>
          <a:ext cx="11363960" cy="49831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77840">
                  <a:extLst>
                    <a:ext uri="{9D8B030D-6E8A-4147-A177-3AD203B41FA5}">
                      <a16:colId xmlns:a16="http://schemas.microsoft.com/office/drawing/2014/main" val="1640373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1662921"/>
                    </a:ext>
                  </a:extLst>
                </a:gridCol>
                <a:gridCol w="5577840">
                  <a:extLst>
                    <a:ext uri="{9D8B030D-6E8A-4147-A177-3AD203B41FA5}">
                      <a16:colId xmlns:a16="http://schemas.microsoft.com/office/drawing/2014/main" val="4132267109"/>
                    </a:ext>
                  </a:extLst>
                </a:gridCol>
              </a:tblGrid>
              <a:tr h="707070">
                <a:tc>
                  <a:txBody>
                    <a:bodyPr/>
                    <a:lstStyle/>
                    <a:p>
                      <a:pPr algn="ctr"/>
                      <a:r>
                        <a:rPr lang="en-US" sz="3600" u="sng" dirty="0"/>
                        <a:t>WITH Goals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u="sng" dirty="0"/>
                        <a:t>Without Goals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567474"/>
                  </a:ext>
                </a:extLst>
              </a:tr>
              <a:tr h="639730"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You know what </a:t>
                      </a:r>
                      <a:r>
                        <a:rPr lang="en-US" sz="3200" u="sng" dirty="0"/>
                        <a:t>you</a:t>
                      </a:r>
                      <a:r>
                        <a:rPr lang="en-US" sz="3200" dirty="0"/>
                        <a:t> want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You haven’t thought about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67643"/>
                  </a:ext>
                </a:extLst>
              </a:tr>
              <a:tr h="639730"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200" dirty="0"/>
                        <a:t>You </a:t>
                      </a:r>
                      <a:r>
                        <a:rPr lang="en-US" sz="3200" u="sng" dirty="0"/>
                        <a:t>evaluate</a:t>
                      </a:r>
                      <a:r>
                        <a:rPr lang="en-US" sz="3200" dirty="0"/>
                        <a:t>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You look for a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41744"/>
                  </a:ext>
                </a:extLst>
              </a:tr>
              <a:tr h="639730"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200" dirty="0"/>
                        <a:t>You offer </a:t>
                      </a:r>
                      <a:r>
                        <a:rPr lang="en-US" sz="3200" u="sng" dirty="0"/>
                        <a:t>clear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You have vague notions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828191"/>
                  </a:ext>
                </a:extLst>
              </a:tr>
              <a:tr h="639730"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200" dirty="0"/>
                        <a:t>You seek </a:t>
                      </a:r>
                      <a:r>
                        <a:rPr lang="en-US" sz="3200" u="sng" dirty="0"/>
                        <a:t>specific</a:t>
                      </a:r>
                      <a:r>
                        <a:rPr lang="en-US" sz="3200" dirty="0"/>
                        <a:t>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You never get this far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392328"/>
                  </a:ext>
                </a:extLst>
              </a:tr>
              <a:tr h="1717171">
                <a:tc>
                  <a:txBody>
                    <a:bodyPr/>
                    <a:lstStyle/>
                    <a:p>
                      <a:pPr marL="571500" marR="0" lvl="0" indent="-571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3200" dirty="0"/>
                        <a:t>You make a decision that, ALL things considered, is </a:t>
                      </a:r>
                      <a:r>
                        <a:rPr lang="en-US" sz="3200" u="sng" dirty="0"/>
                        <a:t>best for you</a:t>
                      </a:r>
                      <a:r>
                        <a:rPr lang="en-US" sz="3200" dirty="0"/>
                        <a:t> and your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You get a job, maybe (hopefully)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04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26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meron Diaz With Me Without Me GIF - CameronDiaz WithMeWithoutMe WithMe GIFs">
            <a:extLst>
              <a:ext uri="{FF2B5EF4-FFF2-40B4-BE49-F238E27FC236}">
                <a16:creationId xmlns:a16="http://schemas.microsoft.com/office/drawing/2014/main" id="{954B7FB6-623C-41D6-8CB1-032717AC13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0"/>
            <a:ext cx="9144000" cy="42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4404D-CEDE-409B-8AF1-55994DAE7628}"/>
              </a:ext>
            </a:extLst>
          </p:cNvPr>
          <p:cNvSpPr txBox="1"/>
          <p:nvPr/>
        </p:nvSpPr>
        <p:spPr>
          <a:xfrm>
            <a:off x="7814798" y="5105400"/>
            <a:ext cx="231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Knight and Day </a:t>
            </a:r>
            <a:r>
              <a:rPr lang="en-US" i="1" dirty="0"/>
              <a:t>(2010)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D971E-69D1-4166-AA00-A6A3179D1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4648200"/>
            <a:ext cx="123415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79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F1A177-5A25-4934-BFB7-C7E4D9D9589F}"/>
              </a:ext>
            </a:extLst>
          </p:cNvPr>
          <p:cNvSpPr/>
          <p:nvPr/>
        </p:nvSpPr>
        <p:spPr>
          <a:xfrm>
            <a:off x="1771650" y="685800"/>
            <a:ext cx="86487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u="sng" dirty="0">
                <a:solidFill>
                  <a:schemeClr val="tx2">
                    <a:lumMod val="40000"/>
                    <a:lumOff val="60000"/>
                  </a:schemeClr>
                </a:solidFill>
                <a:latin typeface="Roboto"/>
              </a:rPr>
              <a:t>The top ten happiest life moments </a:t>
            </a:r>
          </a:p>
          <a:p>
            <a:pPr>
              <a:spcAft>
                <a:spcPts val="1200"/>
              </a:spcAft>
            </a:pPr>
            <a:r>
              <a:rPr lang="en-US" sz="3200" b="1" u="sng" dirty="0">
                <a:solidFill>
                  <a:srgbClr val="222222"/>
                </a:solidFill>
                <a:latin typeface="Roboto"/>
              </a:rPr>
              <a:t>The top five BIGGEST REGRETS</a:t>
            </a:r>
            <a:endParaRPr lang="en-US" sz="3200" u="sng" dirty="0">
              <a:solidFill>
                <a:srgbClr val="222222"/>
              </a:solidFill>
              <a:latin typeface="Roboto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Roboto"/>
              </a:rPr>
              <a:t>Choosing the wrong career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Roboto"/>
              </a:rPr>
              <a:t>Not furthering education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Roboto"/>
              </a:rPr>
              <a:t>Not traveling enough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Roboto"/>
              </a:rPr>
              <a:t>Getting divorced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3200" dirty="0">
                <a:solidFill>
                  <a:srgbClr val="222222"/>
                </a:solidFill>
                <a:latin typeface="Roboto"/>
              </a:rPr>
              <a:t>Getting married too soon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400" dirty="0">
              <a:solidFill>
                <a:srgbClr val="222222"/>
              </a:solidFill>
              <a:latin typeface="Roboto"/>
            </a:endParaRPr>
          </a:p>
          <a:p>
            <a:pPr algn="r">
              <a:spcAft>
                <a:spcPts val="1200"/>
              </a:spcAft>
            </a:pPr>
            <a:r>
              <a:rPr lang="en-US" i="1" dirty="0">
                <a:solidFill>
                  <a:srgbClr val="222222"/>
                </a:solidFill>
                <a:latin typeface="Roboto"/>
              </a:rPr>
              <a:t>source: The Huffington Post (2015)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C860B-D549-4F60-983A-12C5D48E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364550"/>
            <a:ext cx="1828800" cy="10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19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CE 4200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78970" y="1219201"/>
            <a:ext cx="7772400" cy="2959101"/>
          </a:xfrm>
        </p:spPr>
        <p:txBody>
          <a:bodyPr>
            <a:normAutofit fontScale="92500" lnSpcReduction="10000"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Not just salary, it’s about </a:t>
            </a:r>
            <a:r>
              <a:rPr lang="en-US" sz="7200" b="1" i="1" dirty="0">
                <a:solidFill>
                  <a:schemeClr val="bg1"/>
                </a:solidFill>
              </a:rPr>
              <a:t>personal satisfaction </a:t>
            </a:r>
          </a:p>
        </p:txBody>
      </p:sp>
    </p:spTree>
    <p:extLst>
      <p:ext uri="{BB962C8B-B14F-4D97-AF65-F5344CB8AC3E}">
        <p14:creationId xmlns:p14="http://schemas.microsoft.com/office/powerpoint/2010/main" val="3510949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94E2D-EFF6-493A-A36D-BDE58DF1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Suggestions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95FE34-1EE5-4A0F-96B8-940F878D2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specific job aspects that matter to you</a:t>
            </a:r>
          </a:p>
          <a:p>
            <a:r>
              <a:rPr lang="en-US" dirty="0"/>
              <a:t>Identify “weights” for each aspect</a:t>
            </a:r>
          </a:p>
          <a:p>
            <a:pPr lvl="1"/>
            <a:r>
              <a:rPr lang="en-US" dirty="0"/>
              <a:t>Create subcategories</a:t>
            </a:r>
          </a:p>
          <a:p>
            <a:pPr lvl="1"/>
            <a:r>
              <a:rPr lang="en-US" dirty="0"/>
              <a:t>Be as detailed as you can be</a:t>
            </a:r>
          </a:p>
          <a:p>
            <a:r>
              <a:rPr lang="en-US" dirty="0"/>
              <a:t>Carefully think about each opportunity</a:t>
            </a:r>
          </a:p>
          <a:p>
            <a:pPr lvl="1"/>
            <a:r>
              <a:rPr lang="en-US" dirty="0"/>
              <a:t>Do a side-by-side evaluation</a:t>
            </a:r>
          </a:p>
          <a:p>
            <a:pPr lvl="1"/>
            <a:r>
              <a:rPr lang="en-US" dirty="0"/>
              <a:t>Assign point values</a:t>
            </a:r>
          </a:p>
          <a:p>
            <a:pPr lvl="1"/>
            <a:r>
              <a:rPr lang="en-US" dirty="0"/>
              <a:t>Add up the values (a spreadsheet comes to mind)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80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96B2F2-D483-40A8-8123-B2BB7D1B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AF892-2E03-47FD-998C-C69B6068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Outcome…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69A8-EE57-4235-BE3A-BFED8B889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“All things considered…”</a:t>
            </a:r>
          </a:p>
        </p:txBody>
      </p:sp>
    </p:spTree>
    <p:extLst>
      <p:ext uri="{BB962C8B-B14F-4D97-AF65-F5344CB8AC3E}">
        <p14:creationId xmlns:p14="http://schemas.microsoft.com/office/powerpoint/2010/main" val="2277140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CE 4200</a:t>
            </a:r>
            <a:br>
              <a:rPr lang="en-US" sz="4800" dirty="0"/>
            </a:br>
            <a:r>
              <a:rPr lang="en-US" sz="1600" dirty="0"/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153618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43E80-CA03-430C-ADC3-B5E1EB4E1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4726">
            <a:off x="2393547" y="-357429"/>
            <a:ext cx="7772400" cy="1112940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46E7FC-4E44-4CB6-8B58-B5CF914045EA}"/>
              </a:ext>
            </a:extLst>
          </p:cNvPr>
          <p:cNvSpPr txBox="1"/>
          <p:nvPr/>
        </p:nvSpPr>
        <p:spPr>
          <a:xfrm>
            <a:off x="9664093" y="457200"/>
            <a:ext cx="17524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BOK2E</a:t>
            </a:r>
          </a:p>
        </p:txBody>
      </p:sp>
    </p:spTree>
    <p:extLst>
      <p:ext uri="{BB962C8B-B14F-4D97-AF65-F5344CB8AC3E}">
        <p14:creationId xmlns:p14="http://schemas.microsoft.com/office/powerpoint/2010/main" val="217158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232FA-A167-4D32-9328-58FD6ED8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32201"/>
            <a:ext cx="8686800" cy="5193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8C1DF-486B-4BB0-8D85-F4A8D8DD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33500" y="2781300"/>
            <a:ext cx="5638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WCOE    </a:t>
            </a:r>
            <a:r>
              <a:rPr lang="en-US" sz="6000" b="1" dirty="0"/>
              <a:t>J</a:t>
            </a:r>
            <a:r>
              <a:rPr lang="en-US" sz="4900" b="1" dirty="0"/>
              <a:t>OB </a:t>
            </a:r>
            <a:r>
              <a:rPr lang="en-US" sz="6000" b="1" dirty="0"/>
              <a:t>F</a:t>
            </a:r>
            <a:r>
              <a:rPr lang="en-US" sz="4900" b="1" dirty="0"/>
              <a:t>AIR</a:t>
            </a:r>
            <a:br>
              <a:rPr lang="en-US" sz="4800" b="1" dirty="0"/>
            </a:br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WED, 16 FEB 2022</a:t>
            </a:r>
            <a:endParaRPr lang="en-US" sz="48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722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E88C-D71D-44AC-8DD4-D49F4716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Common Question from </a:t>
            </a:r>
            <a:br>
              <a:rPr lang="en-US" dirty="0"/>
            </a:br>
            <a:r>
              <a:rPr lang="en-US" dirty="0"/>
              <a:t>CE Senior Students</a:t>
            </a:r>
          </a:p>
        </p:txBody>
      </p:sp>
      <p:pic>
        <p:nvPicPr>
          <p:cNvPr id="3076" name="Picture 4" descr="Job Hunting 101 | The Penny Hoarder Academy">
            <a:extLst>
              <a:ext uri="{FF2B5EF4-FFF2-40B4-BE49-F238E27FC236}">
                <a16:creationId xmlns:a16="http://schemas.microsoft.com/office/drawing/2014/main" id="{797380A5-EF19-47AF-800B-083249A83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2"/>
          <a:stretch/>
        </p:blipFill>
        <p:spPr bwMode="auto">
          <a:xfrm>
            <a:off x="1524000" y="1905000"/>
            <a:ext cx="9144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6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ob search strategy 101: Effective job search strategies">
            <a:extLst>
              <a:ext uri="{FF2B5EF4-FFF2-40B4-BE49-F238E27FC236}">
                <a16:creationId xmlns:a16="http://schemas.microsoft.com/office/drawing/2014/main" id="{8D29AAE5-B768-4ADA-937E-234BCB9A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5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9C54AA-3236-4052-945B-8C1D93776023}"/>
              </a:ext>
            </a:extLst>
          </p:cNvPr>
          <p:cNvSpPr/>
          <p:nvPr/>
        </p:nvSpPr>
        <p:spPr>
          <a:xfrm>
            <a:off x="1066800" y="304800"/>
            <a:ext cx="10668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u="sng" dirty="0">
                <a:solidFill>
                  <a:srgbClr val="222222"/>
                </a:solidFill>
              </a:rPr>
              <a:t>The top ten happiest life moments</a:t>
            </a:r>
            <a:endParaRPr lang="en-US" sz="3200" u="sng" dirty="0">
              <a:solidFill>
                <a:srgbClr val="222222"/>
              </a:solidFill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Birth of a first child (12.3% of vote)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Wedding day (11.5%)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Birth of grandchildren (10%)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Birth of another child (8.5%)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Day of retirement (7.4%)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Moving into a new home (6.7%)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Seeing your child's first steps (5.5%)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Hearing your child’s first words (5.4%)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Meeting the person of your dreams (4.5%)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222222"/>
                </a:solidFill>
              </a:rPr>
              <a:t>First kiss with the person you love (4.4%)</a:t>
            </a:r>
          </a:p>
          <a:p>
            <a:pPr algn="r">
              <a:spcAft>
                <a:spcPts val="1200"/>
              </a:spcAft>
            </a:pPr>
            <a:r>
              <a:rPr lang="en-US" i="1" dirty="0">
                <a:solidFill>
                  <a:srgbClr val="222222"/>
                </a:solidFill>
              </a:rPr>
              <a:t>source: The Huffington Post (2015)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183383-E7DC-4485-B07F-9CBA454CF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059543"/>
            <a:ext cx="4114800" cy="273891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68CCA7-7B78-45A7-84AC-C6B7154D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4550"/>
            <a:ext cx="1828800" cy="10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BACA-E55B-4C33-9418-545346EB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Course in Defensive Driving</a:t>
            </a:r>
          </a:p>
        </p:txBody>
      </p:sp>
      <p:pic>
        <p:nvPicPr>
          <p:cNvPr id="1026" name="Picture 2" descr="Safe Driving Tips For The Real World | Drive-Safely.net">
            <a:extLst>
              <a:ext uri="{FF2B5EF4-FFF2-40B4-BE49-F238E27FC236}">
                <a16:creationId xmlns:a16="http://schemas.microsoft.com/office/drawing/2014/main" id="{15F7E864-EB0A-4E25-B597-D8DF40A7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600201"/>
            <a:ext cx="695325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9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9C54AA-3236-4052-945B-8C1D93776023}"/>
              </a:ext>
            </a:extLst>
          </p:cNvPr>
          <p:cNvSpPr/>
          <p:nvPr/>
        </p:nvSpPr>
        <p:spPr>
          <a:xfrm>
            <a:off x="914400" y="566678"/>
            <a:ext cx="10744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u="sng" dirty="0">
                <a:solidFill>
                  <a:srgbClr val="222222"/>
                </a:solidFill>
                <a:latin typeface="Roboto"/>
              </a:rPr>
              <a:t>The top ten happiest life moments</a:t>
            </a:r>
            <a:endParaRPr lang="en-US" sz="2800" u="sng" dirty="0">
              <a:solidFill>
                <a:srgbClr val="222222"/>
              </a:solidFill>
              <a:latin typeface="Roboto"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FF"/>
                </a:solidFill>
                <a:latin typeface="Roboto"/>
              </a:rPr>
              <a:t>Pursuing (and achieving) a </a:t>
            </a:r>
            <a:r>
              <a:rPr lang="en-US" sz="3200" b="1" u="sng" dirty="0">
                <a:solidFill>
                  <a:srgbClr val="0000FF"/>
                </a:solidFill>
                <a:latin typeface="Roboto"/>
              </a:rPr>
              <a:t>personal life goal</a:t>
            </a:r>
            <a:r>
              <a:rPr lang="en-US" sz="2800" dirty="0">
                <a:solidFill>
                  <a:srgbClr val="0000FF"/>
                </a:solidFill>
                <a:latin typeface="Roboto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EA2C3-7884-49EA-A22A-66E1E88D6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905294"/>
            <a:ext cx="5334000" cy="4423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755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555</Words>
  <Application>Microsoft Office PowerPoint</Application>
  <PresentationFormat>Widescreen</PresentationFormat>
  <Paragraphs>102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Roboto</vt:lpstr>
      <vt:lpstr>Wingdings</vt:lpstr>
      <vt:lpstr>Office Theme</vt:lpstr>
      <vt:lpstr>Early Career Guidance  CE 4200 Professional Engineering Practice Issues</vt:lpstr>
      <vt:lpstr>BASIC SOURCE MATERIAL FOR THESE LECTURE NOTES</vt:lpstr>
      <vt:lpstr>PowerPoint Presentation</vt:lpstr>
      <vt:lpstr>WCOE    JOB FAIR WED, 16 FEB 2022</vt:lpstr>
      <vt:lpstr>A Common Question from  CE Senior Students</vt:lpstr>
      <vt:lpstr>PowerPoint Presentation</vt:lpstr>
      <vt:lpstr>PowerPoint Presentation</vt:lpstr>
      <vt:lpstr>A Course in Defensive Driving</vt:lpstr>
      <vt:lpstr>PowerPoint Presentation</vt:lpstr>
      <vt:lpstr>Outline for Today’s Lecture</vt:lpstr>
      <vt:lpstr>CE 4200 Professional Engineering Practice Issues</vt:lpstr>
      <vt:lpstr>PowerPoint Presentation</vt:lpstr>
      <vt:lpstr>PowerPoint Presentation</vt:lpstr>
      <vt:lpstr>Illustration from my past</vt:lpstr>
      <vt:lpstr>Some observations about goals</vt:lpstr>
      <vt:lpstr>Some Suggestions</vt:lpstr>
      <vt:lpstr>Be Sure to Check out CEBOK2 Chapter 4</vt:lpstr>
      <vt:lpstr>CE 4200 Professional Engineering Practice Issues</vt:lpstr>
      <vt:lpstr>Riding                 vs.            Driving</vt:lpstr>
      <vt:lpstr>CE 4200 Professional Engineering Practice Issues</vt:lpstr>
      <vt:lpstr>The job hunting difference</vt:lpstr>
      <vt:lpstr>PowerPoint Presentation</vt:lpstr>
      <vt:lpstr>PowerPoint Presentation</vt:lpstr>
      <vt:lpstr>CE 4200 Professional Engineering Practice Issues</vt:lpstr>
      <vt:lpstr>Some Suggestions</vt:lpstr>
      <vt:lpstr>The Outcome…</vt:lpstr>
      <vt:lpstr>CE 4200 Professional Engineering Practice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wlawson</dc:creator>
  <cp:lastModifiedBy>Lawson, William D</cp:lastModifiedBy>
  <cp:revision>97</cp:revision>
  <cp:lastPrinted>2022-01-26T13:31:16Z</cp:lastPrinted>
  <dcterms:created xsi:type="dcterms:W3CDTF">2014-01-15T03:29:33Z</dcterms:created>
  <dcterms:modified xsi:type="dcterms:W3CDTF">2022-01-26T13:31:33Z</dcterms:modified>
</cp:coreProperties>
</file>